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Lst>
  <p:sldSz cy="10058400" cx="7772400"/>
  <p:notesSz cx="6858000" cy="9144000"/>
  <p:embeddedFontLst>
    <p:embeddedFont>
      <p:font typeface="Halant"/>
      <p:regular r:id="rId16"/>
      <p:bold r:id="rId17"/>
    </p:embeddedFont>
    <p:embeddedFont>
      <p:font typeface="Inter SemiBold"/>
      <p:regular r:id="rId18"/>
      <p:bold r:id="rId19"/>
      <p:italic r:id="rId20"/>
      <p:boldItalic r:id="rId21"/>
    </p:embeddedFont>
    <p:embeddedFont>
      <p:font typeface="Inter"/>
      <p:regular r:id="rId22"/>
      <p:bold r:id="rId23"/>
      <p:italic r:id="rId24"/>
      <p:boldItalic r:id="rId25"/>
    </p:embeddedFont>
    <p:embeddedFont>
      <p:font typeface="Plus Jakarta Sans"/>
      <p:regular r:id="rId26"/>
      <p:bold r:id="rId27"/>
      <p:italic r:id="rId28"/>
      <p:boldItalic r:id="rId29"/>
    </p:embeddedFont>
    <p:embeddedFont>
      <p:font typeface="Plus Jakarta Sans Medium"/>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D26F0A4-EA7D-4B23-BECD-BB654AF6AC5C}">
  <a:tblStyle styleId="{6D26F0A4-EA7D-4B23-BECD-BB654AF6AC5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67F43C68-2A57-442F-BA95-5FB1F2AD68E0}"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italic.fntdata"/><Relationship Id="rId22" Type="http://schemas.openxmlformats.org/officeDocument/2006/relationships/font" Target="fonts/Inter-regular.fntdata"/><Relationship Id="rId21" Type="http://schemas.openxmlformats.org/officeDocument/2006/relationships/font" Target="fonts/InterSemiBold-boldItalic.fntdata"/><Relationship Id="rId24" Type="http://schemas.openxmlformats.org/officeDocument/2006/relationships/font" Target="fonts/Inter-italic.fntdata"/><Relationship Id="rId23"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regular.fntdata"/><Relationship Id="rId25" Type="http://schemas.openxmlformats.org/officeDocument/2006/relationships/font" Target="fonts/Inter-boldItalic.fntdata"/><Relationship Id="rId28" Type="http://schemas.openxmlformats.org/officeDocument/2006/relationships/font" Target="fonts/PlusJakartaSans-italic.fntdata"/><Relationship Id="rId27" Type="http://schemas.openxmlformats.org/officeDocument/2006/relationships/font" Target="fonts/PlusJakartaSans-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bold.fntdata"/><Relationship Id="rId30" Type="http://schemas.openxmlformats.org/officeDocument/2006/relationships/font" Target="fonts/PlusJakartaSansMedium-regular.fntdata"/><Relationship Id="rId11" Type="http://schemas.openxmlformats.org/officeDocument/2006/relationships/slide" Target="slides/slide3.xml"/><Relationship Id="rId33" Type="http://schemas.openxmlformats.org/officeDocument/2006/relationships/font" Target="fonts/PlusJakartaSansMedium-boldItalic.fntdata"/><Relationship Id="rId10" Type="http://schemas.openxmlformats.org/officeDocument/2006/relationships/slide" Target="slides/slide2.xml"/><Relationship Id="rId32" Type="http://schemas.openxmlformats.org/officeDocument/2006/relationships/font" Target="fonts/PlusJakartaSansMedium-italic.fntdata"/><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SemiBold-bold.fntdata"/><Relationship Id="rId18" Type="http://schemas.openxmlformats.org/officeDocument/2006/relationships/font" Target="fonts/InterSemiBold-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dd89a40c7_0_7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dd89a40c7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35dd89a40c7_0_2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5dd89a40c7_0_2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5e1d8adab1_0_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5e1d8adab1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35e1d8adab1_0_36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5e1d8adab1_0_3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5e1d8adab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35e1d8adab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5e1d8adab1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5e1d8adab1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35e1d8adab1_0_2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5e1d8adab1_0_2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www.youtube.com/watch?v=vDV0Ldp31xA" TargetMode="External"/><Relationship Id="rId6"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www.youtube.com/watch?v=vDV0Ldp31xA" TargetMode="External"/><Relationship Id="rId6"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T</a:t>
            </a:r>
            <a:r>
              <a:rPr lang="en" sz="2200">
                <a:solidFill>
                  <a:schemeClr val="dk1"/>
                </a:solidFill>
                <a:latin typeface="Plus Jakarta Sans Medium"/>
                <a:ea typeface="Plus Jakarta Sans Medium"/>
                <a:cs typeface="Plus Jakarta Sans Medium"/>
                <a:sym typeface="Plus Jakarta Sans Medium"/>
              </a:rPr>
              <a:t>he First Women to Complete the Oregon Trail</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49" name="Google Shape;149;p3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50" name="Google Shape;150;p37"/>
          <p:cNvGraphicFramePr/>
          <p:nvPr/>
        </p:nvGraphicFramePr>
        <p:xfrm>
          <a:off x="315750" y="2583825"/>
          <a:ext cx="3000000" cy="3000000"/>
        </p:xfrm>
        <a:graphic>
          <a:graphicData uri="http://schemas.openxmlformats.org/drawingml/2006/table">
            <a:tbl>
              <a:tblPr>
                <a:noFill/>
                <a:tableStyleId>{6D26F0A4-EA7D-4B23-BECD-BB654AF6AC5C}</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endParaRPr sz="1300">
                        <a:latin typeface="Halant"/>
                        <a:ea typeface="Halant"/>
                        <a:cs typeface="Halant"/>
                        <a:sym typeface="Halant"/>
                      </a:endParaRPr>
                    </a:p>
                    <a:p>
                      <a:pPr indent="0" lvl="0" marL="3810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1836, a group of missionaries left for what was billed as the promised land, Oregon. Marcus and Narcissa Whitman joined the party which followed the Oregon Trail. The old fur trading route started in western Missouri. Then stretched 2,500 miles to Oregon's fabled farmland. Today, that journey would cross five states. Before the Whitman party, no women or wagons had attempted the trip. No one thought they could make it over the steep south pass, the easiest route through the Rockies. But Narcissa Whitman pushed through. The frontier was now open to families. Soon wagon ruts on the Oregon Trail grew deeper. Tens of thousands of homesteaders began forging West including Amelia Knight. She left Iowa newly pregnant with her husband and seven children. They followed the Platte River, the source of drinking water and disease on the trail. In what's now Nebraska, the Knights looked for landmarks like jailhouse and courthouse rocks and Scottsbluff. Out here, they feared Indian attacks but the biggest killers were River crossings and gun accidents.</a:t>
                      </a:r>
                      <a:endParaRPr sz="12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151" name="Google Shape;151;p37"/>
          <p:cNvSpPr txBox="1"/>
          <p:nvPr/>
        </p:nvSpPr>
        <p:spPr>
          <a:xfrm>
            <a:off x="1700625" y="1575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52" name="Google Shape;152;p37"/>
          <p:cNvSpPr txBox="1"/>
          <p:nvPr/>
        </p:nvSpPr>
        <p:spPr>
          <a:xfrm>
            <a:off x="435675" y="5452663"/>
            <a:ext cx="6918300" cy="260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How do you think Narcissa Whitman’s journey may have changed the way people viewed westward expansion?</a:t>
            </a:r>
            <a:endParaRPr sz="1200">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settlers like the Knight family have risked such a dangerous journey to move west?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a:p>
            <a:pPr indent="0" lvl="0" marL="0" rtl="0" algn="l">
              <a:spcBef>
                <a:spcPts val="0"/>
              </a:spcBef>
              <a:spcAft>
                <a:spcPts val="0"/>
              </a:spcAft>
              <a:buNone/>
            </a:pPr>
            <a:r>
              <a:t/>
            </a:r>
            <a:endParaRPr sz="1200">
              <a:solidFill>
                <a:srgbClr val="000000"/>
              </a:solidFill>
              <a:highlight>
                <a:srgbClr val="E95C3D"/>
              </a:highlight>
              <a:latin typeface="Inter"/>
              <a:ea typeface="Inter"/>
              <a:cs typeface="Inter"/>
              <a:sym typeface="Inter"/>
            </a:endParaRPr>
          </a:p>
        </p:txBody>
      </p:sp>
      <p:pic>
        <p:nvPicPr>
          <p:cNvPr id="153" name="Google Shape;153;p37" title="Context@2x transparent.png"/>
          <p:cNvPicPr preferRelativeResize="0"/>
          <p:nvPr/>
        </p:nvPicPr>
        <p:blipFill rotWithShape="1">
          <a:blip r:embed="rId6">
            <a:alphaModFix/>
          </a:blip>
          <a:srcRect b="0" l="0" r="0" t="0"/>
          <a:stretch/>
        </p:blipFill>
        <p:spPr>
          <a:xfrm>
            <a:off x="670051" y="1610089"/>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7" name="Shape 157"/>
        <p:cNvGrpSpPr/>
        <p:nvPr/>
      </p:nvGrpSpPr>
      <p:grpSpPr>
        <a:xfrm>
          <a:off x="0" y="0"/>
          <a:ext cx="0" cy="0"/>
          <a:chOff x="0" y="0"/>
          <a:chExt cx="0" cy="0"/>
        </a:xfrm>
      </p:grpSpPr>
      <p:sp>
        <p:nvSpPr>
          <p:cNvPr id="158" name="Google Shape;158;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Women on the Trail</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Elizabeth Flake</a:t>
            </a:r>
            <a:endParaRPr sz="1900">
              <a:solidFill>
                <a:schemeClr val="dk1"/>
              </a:solidFill>
              <a:latin typeface="Plus Jakarta Sans"/>
              <a:ea typeface="Plus Jakarta Sans"/>
              <a:cs typeface="Plus Jakarta Sans"/>
              <a:sym typeface="Plus Jakarta Sans"/>
            </a:endParaRPr>
          </a:p>
        </p:txBody>
      </p:sp>
      <p:sp>
        <p:nvSpPr>
          <p:cNvPr id="159" name="Google Shape;159;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0" name="Google Shape;160;p38"/>
          <p:cNvPicPr preferRelativeResize="0"/>
          <p:nvPr/>
        </p:nvPicPr>
        <p:blipFill>
          <a:blip r:embed="rId3">
            <a:alphaModFix/>
          </a:blip>
          <a:stretch>
            <a:fillRect/>
          </a:stretch>
        </p:blipFill>
        <p:spPr>
          <a:xfrm>
            <a:off x="390131" y="9513171"/>
            <a:ext cx="425136" cy="425136"/>
          </a:xfrm>
          <a:prstGeom prst="rect">
            <a:avLst/>
          </a:prstGeom>
          <a:noFill/>
          <a:ln>
            <a:noFill/>
          </a:ln>
        </p:spPr>
      </p:pic>
      <p:sp>
        <p:nvSpPr>
          <p:cNvPr id="161" name="Google Shape;161;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2" name="Google Shape;162;p38"/>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63" name="Google Shape;163;p38"/>
          <p:cNvGraphicFramePr/>
          <p:nvPr/>
        </p:nvGraphicFramePr>
        <p:xfrm>
          <a:off x="390126" y="879426"/>
          <a:ext cx="3000000" cy="3000000"/>
        </p:xfrm>
        <a:graphic>
          <a:graphicData uri="http://schemas.openxmlformats.org/drawingml/2006/table">
            <a:tbl>
              <a:tblPr>
                <a:noFill/>
                <a:tableStyleId>{67F43C68-2A57-442F-BA95-5FB1F2AD68E0}</a:tableStyleId>
              </a:tblPr>
              <a:tblGrid>
                <a:gridCol w="7057200"/>
              </a:tblGrid>
              <a:tr h="436250">
                <a:tc>
                  <a:txBody>
                    <a:bodyPr/>
                    <a:lstStyle/>
                    <a:p>
                      <a:pPr indent="0" lvl="0" marL="0" rtl="0" algn="l">
                        <a:spcBef>
                          <a:spcPts val="0"/>
                        </a:spcBef>
                        <a:spcAft>
                          <a:spcPts val="0"/>
                        </a:spcAft>
                        <a:buNone/>
                      </a:pPr>
                      <a:r>
                        <a:rPr lang="en" sz="1200">
                          <a:latin typeface="Halant"/>
                          <a:ea typeface="Halant"/>
                          <a:cs typeface="Halant"/>
                          <a:sym typeface="Halant"/>
                        </a:rPr>
                        <a:t>Source: </a:t>
                      </a:r>
                      <a:r>
                        <a:rPr lang="en" sz="1200">
                          <a:solidFill>
                            <a:schemeClr val="dk1"/>
                          </a:solidFill>
                          <a:latin typeface="Halant"/>
                          <a:ea typeface="Halant"/>
                          <a:cs typeface="Halant"/>
                          <a:sym typeface="Halant"/>
                        </a:rPr>
                        <a:t>Shirley Ann Wilson Moore, </a:t>
                      </a:r>
                      <a:r>
                        <a:rPr i="1" lang="en" sz="1200">
                          <a:solidFill>
                            <a:schemeClr val="dk1"/>
                          </a:solidFill>
                          <a:latin typeface="Halant"/>
                          <a:ea typeface="Halant"/>
                          <a:cs typeface="Halant"/>
                          <a:sym typeface="Halant"/>
                        </a:rPr>
                        <a:t>Sweet Freedom’s Plains: African Americans on the Overland Trails, 1841-1869</a:t>
                      </a:r>
                      <a:r>
                        <a:rPr lang="en" sz="1200">
                          <a:solidFill>
                            <a:schemeClr val="dk1"/>
                          </a:solidFill>
                          <a:latin typeface="Halant"/>
                          <a:ea typeface="Halant"/>
                          <a:cs typeface="Halant"/>
                          <a:sym typeface="Halant"/>
                        </a:rPr>
                        <a:t>, 2016.</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b="1"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Shirley Ann Wilson Moore Is Professor of History at California State University, </a:t>
                      </a:r>
                      <a:r>
                        <a:rPr lang="en" sz="1000">
                          <a:solidFill>
                            <a:schemeClr val="dk1"/>
                          </a:solidFill>
                          <a:latin typeface="Inter"/>
                          <a:ea typeface="Inter"/>
                          <a:cs typeface="Inter"/>
                          <a:sym typeface="Inter"/>
                        </a:rPr>
                        <a:t>Sacramento</a:t>
                      </a:r>
                      <a:r>
                        <a:rPr lang="en" sz="1000">
                          <a:solidFill>
                            <a:schemeClr val="dk1"/>
                          </a:solidFill>
                          <a:latin typeface="Inter"/>
                          <a:ea typeface="Inter"/>
                          <a:cs typeface="Inter"/>
                          <a:sym typeface="Inter"/>
                        </a:rPr>
                        <a:t>.</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Note: </a:t>
                      </a:r>
                      <a:r>
                        <a:rPr lang="en" sz="1000">
                          <a:solidFill>
                            <a:schemeClr val="dk1"/>
                          </a:solidFill>
                          <a:latin typeface="Inter"/>
                          <a:ea typeface="Inter"/>
                          <a:cs typeface="Inter"/>
                          <a:sym typeface="Inter"/>
                        </a:rPr>
                        <a:t>Finding primary sources about African American women in the 19th-century American West is incredibly difficult. Many of these sources remain hidden or have not yet been digitized, despite the efforts of professional historians who have worked hard to uncover them. The source used here is a secondary account by historian Shirley Ann Wilson Moore, who visited multiple archives to locate relevant documents. Because the lives, struggles, and achievements of these women were often not considered important enough to document at the time, their stories must often be pieced together from public records like marriage, birth, and death certificates, census data, land deeds, newspapers, oral histories, and personal journals.</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lnSpc>
                          <a:spcPct val="100000"/>
                        </a:lnSpc>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African American emigrants also trekked westward for reasons rooted in their unique circumstances as black people in the nineteenth-century United States, a nation that had relegated them to a </a:t>
                      </a:r>
                      <a:r>
                        <a:rPr lang="en" sz="1300">
                          <a:solidFill>
                            <a:schemeClr val="dk1"/>
                          </a:solidFill>
                          <a:latin typeface="Inter"/>
                          <a:ea typeface="Inter"/>
                          <a:cs typeface="Inter"/>
                          <a:sym typeface="Inter"/>
                        </a:rPr>
                        <a:t>subordinate</a:t>
                      </a:r>
                      <a:r>
                        <a:rPr lang="en" sz="1300">
                          <a:solidFill>
                            <a:schemeClr val="dk1"/>
                          </a:solidFill>
                          <a:latin typeface="Inter"/>
                          <a:ea typeface="Inter"/>
                          <a:cs typeface="Inter"/>
                          <a:sym typeface="Inter"/>
                        </a:rPr>
                        <a:t> status that affected every aspect of their lives. Slaves usually had no choice and no voice in the decision to go west. Each unwilling step down the trail separated them from their families and loved ones. An enslaved overlander’s only solace was the thought that he or she might </a:t>
                      </a:r>
                      <a:r>
                        <a:rPr lang="en" sz="1300">
                          <a:solidFill>
                            <a:schemeClr val="dk1"/>
                          </a:solidFill>
                          <a:latin typeface="Inter"/>
                          <a:ea typeface="Inter"/>
                          <a:cs typeface="Inter"/>
                          <a:sym typeface="Inter"/>
                        </a:rPr>
                        <a:t>someone</a:t>
                      </a:r>
                      <a:r>
                        <a:rPr lang="en" sz="1300">
                          <a:solidFill>
                            <a:schemeClr val="dk1"/>
                          </a:solidFill>
                          <a:latin typeface="Inter"/>
                          <a:ea typeface="Inter"/>
                          <a:cs typeface="Inter"/>
                          <a:sym typeface="Inter"/>
                        </a:rPr>
                        <a:t> gain freedom at the end of the trail… That cherished hope, so different from the hopes of white emigrants, sustained enslaved overland pioneers as they trudged westward. Free black emigrants set out on the overland journey largely to escape social injustice and economic repression, believing that the “wild” West, especially tumultuous gold rush California, was a place where industriousness and ingenuity might trump lines of race, caste, and class…</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3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North Carolina-born Elizabeth (Lizzy) Flake, also the slave of James and Agnes Flake, became an expert driver during the Mormon treks to the West as well. In 1848, when her owners departed Winter Quarters, Nebraska, and started for the Salt Lake valley, fifteen-year-old Elizabeth accompanied them on the 1,100-mile journey, leading a team of oxen, herding cattle, and walking all the way. Then in 1851, she and twenty-five other African Americans were part of a five-hundred-member, fifty-wagon Mormon expedition from Utah Territory to Rancho San Bernardino in southern California. On this trip, the young woman drove two yokes of oxen, herded cattle across mountains and desert, and met her future husband Charles H. Rowan, a freeman who had crossed the plains to Utah and was now driving a team and wagon in the San Bernardino-bound company. Elizabeth Flake became a free woman in California. In 1860, she married Charles Rowan, who continued to work as a teamster while operating a successful barbershop in the Southern Hotel in downtown San Bernardino. Elizabeth worked as a laundress and cared for their three children. The Rowans became leaders of San Bernardino’s African American community and were in the forefront of the antislavery movement.</a:t>
                      </a:r>
                      <a:endParaRPr sz="13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9"/>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Women on the Trail: Source One</a:t>
            </a:r>
            <a:endParaRPr sz="1900">
              <a:solidFill>
                <a:schemeClr val="dk1"/>
              </a:solidFill>
              <a:latin typeface="Halant"/>
              <a:ea typeface="Halant"/>
              <a:cs typeface="Halant"/>
              <a:sym typeface="Halant"/>
            </a:endParaRPr>
          </a:p>
        </p:txBody>
      </p:sp>
      <p:pic>
        <p:nvPicPr>
          <p:cNvPr id="169" name="Google Shape;169;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0" name="Google Shape;170;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1" name="Google Shape;171;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2" name="Google Shape;172;p39"/>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173" name="Google Shape;173;p39"/>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source and fill out the graphic organizer and questions below. Be prepared to share out in an Inside/Outside circle activity about these sources.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74" name="Google Shape;174;p39"/>
          <p:cNvSpPr txBox="1"/>
          <p:nvPr/>
        </p:nvSpPr>
        <p:spPr>
          <a:xfrm>
            <a:off x="1302450" y="14701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Inter"/>
                <a:ea typeface="Inter"/>
                <a:cs typeface="Inter"/>
                <a:sym typeface="Inter"/>
              </a:rPr>
              <a:t>Sweet Freedom’s Plains (2016)</a:t>
            </a:r>
            <a:endParaRPr b="1" sz="2000">
              <a:solidFill>
                <a:schemeClr val="dk1"/>
              </a:solidFill>
              <a:latin typeface="Inter"/>
              <a:ea typeface="Inter"/>
              <a:cs typeface="Inter"/>
              <a:sym typeface="Inter"/>
            </a:endParaRPr>
          </a:p>
        </p:txBody>
      </p:sp>
      <p:sp>
        <p:nvSpPr>
          <p:cNvPr id="175" name="Google Shape;175;p39"/>
          <p:cNvSpPr txBox="1"/>
          <p:nvPr/>
        </p:nvSpPr>
        <p:spPr>
          <a:xfrm>
            <a:off x="29132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mental health and emotional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76" name="Google Shape;176;p39"/>
          <p:cNvSpPr txBox="1"/>
          <p:nvPr/>
        </p:nvSpPr>
        <p:spPr>
          <a:xfrm>
            <a:off x="52825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were the geographic and technology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p:txBody>
      </p:sp>
      <p:sp>
        <p:nvSpPr>
          <p:cNvPr id="177" name="Google Shape;177;p39"/>
          <p:cNvSpPr txBox="1"/>
          <p:nvPr/>
        </p:nvSpPr>
        <p:spPr>
          <a:xfrm>
            <a:off x="594300" y="2253100"/>
            <a:ext cx="19776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physical health and safety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p:txBody>
      </p:sp>
      <p:cxnSp>
        <p:nvCxnSpPr>
          <p:cNvPr id="178" name="Google Shape;178;p39"/>
          <p:cNvCxnSpPr/>
          <p:nvPr/>
        </p:nvCxnSpPr>
        <p:spPr>
          <a:xfrm>
            <a:off x="15579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179" name="Google Shape;179;p39"/>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 Evaluating Evidence &amp; Perspective</a:t>
            </a:r>
            <a:endParaRPr sz="1200">
              <a:latin typeface="Inter"/>
              <a:ea typeface="Inter"/>
              <a:cs typeface="Inter"/>
              <a:sym typeface="Inter"/>
            </a:endParaRPr>
          </a:p>
        </p:txBody>
      </p:sp>
      <p:cxnSp>
        <p:nvCxnSpPr>
          <p:cNvPr id="180" name="Google Shape;180;p39"/>
          <p:cNvCxnSpPr/>
          <p:nvPr/>
        </p:nvCxnSpPr>
        <p:spPr>
          <a:xfrm>
            <a:off x="3928550" y="20407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181" name="Google Shape;181;p39"/>
          <p:cNvCxnSpPr/>
          <p:nvPr/>
        </p:nvCxnSpPr>
        <p:spPr>
          <a:xfrm>
            <a:off x="62965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182" name="Google Shape;182;p39"/>
          <p:cNvSpPr txBox="1"/>
          <p:nvPr/>
        </p:nvSpPr>
        <p:spPr>
          <a:xfrm>
            <a:off x="584600" y="5907925"/>
            <a:ext cx="6726000" cy="290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Reflection &amp; Analysis: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it be important to consider that this is a secondary source written by a historian, rather than a primary source from Elizabeth Flake herself?</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Elizabeth Flakes life suggest about the resilience of African American communities in the West?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6" name="Shape 186"/>
        <p:cNvGrpSpPr/>
        <p:nvPr/>
      </p:nvGrpSpPr>
      <p:grpSpPr>
        <a:xfrm>
          <a:off x="0" y="0"/>
          <a:ext cx="0" cy="0"/>
          <a:chOff x="0" y="0"/>
          <a:chExt cx="0" cy="0"/>
        </a:xfrm>
      </p:grpSpPr>
      <p:pic>
        <p:nvPicPr>
          <p:cNvPr id="187" name="Google Shape;187;p40"/>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88" name="Google Shape;188;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9" name="Google Shape;189;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90" name="Google Shape;190;p40"/>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191" name="Google Shape;191;p40"/>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 </a:t>
            </a:r>
            <a:r>
              <a:rPr lang="en" sz="1400">
                <a:solidFill>
                  <a:schemeClr val="dk1"/>
                </a:solidFill>
                <a:latin typeface="Halant"/>
                <a:ea typeface="Halant"/>
                <a:cs typeface="Halant"/>
                <a:sym typeface="Halant"/>
              </a:rPr>
              <a:t>&amp; Perspective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Women on the Trail</a:t>
            </a:r>
            <a:endParaRPr sz="1900">
              <a:solidFill>
                <a:schemeClr val="dk1"/>
              </a:solidFill>
              <a:latin typeface="Plus Jakarta Sans"/>
              <a:ea typeface="Plus Jakarta Sans"/>
              <a:cs typeface="Plus Jakarta Sans"/>
              <a:sym typeface="Plus Jakarta Sans"/>
            </a:endParaRPr>
          </a:p>
        </p:txBody>
      </p:sp>
      <p:pic>
        <p:nvPicPr>
          <p:cNvPr id="192" name="Google Shape;192;p40"/>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193" name="Google Shape;193;p40"/>
          <p:cNvGraphicFramePr/>
          <p:nvPr/>
        </p:nvGraphicFramePr>
        <p:xfrm>
          <a:off x="952650" y="1532475"/>
          <a:ext cx="3000000" cy="3000000"/>
        </p:xfrm>
        <a:graphic>
          <a:graphicData uri="http://schemas.openxmlformats.org/drawingml/2006/table">
            <a:tbl>
              <a:tblPr>
                <a:noFill/>
                <a:tableStyleId>{6D26F0A4-EA7D-4B23-BECD-BB654AF6AC5C}</a:tableStyleId>
              </a:tblPr>
              <a:tblGrid>
                <a:gridCol w="2933700"/>
                <a:gridCol w="2933700"/>
              </a:tblGrid>
              <a:tr h="381000">
                <a:tc gridSpan="2">
                  <a:txBody>
                    <a:bodyPr/>
                    <a:lstStyle/>
                    <a:p>
                      <a:pPr indent="0" lvl="0" marL="0" rtl="0" algn="l">
                        <a:spcBef>
                          <a:spcPts val="0"/>
                        </a:spcBef>
                        <a:spcAft>
                          <a:spcPts val="0"/>
                        </a:spcAft>
                        <a:buNone/>
                      </a:pPr>
                      <a:r>
                        <a:rPr b="1" lang="en" sz="1200">
                          <a:latin typeface="Inter"/>
                          <a:ea typeface="Inter"/>
                          <a:cs typeface="Inter"/>
                          <a:sym typeface="Inter"/>
                        </a:rPr>
                        <a:t>Your Source: </a:t>
                      </a:r>
                      <a:endParaRPr b="1" sz="1200">
                        <a:latin typeface="Inter"/>
                        <a:ea typeface="Inter"/>
                        <a:cs typeface="Inter"/>
                        <a:sym typeface="Inter"/>
                      </a:endParaRPr>
                    </a:p>
                  </a:txBody>
                  <a:tcPr marT="91425" marB="91425" marR="91425" marL="91425">
                    <a:solidFill>
                      <a:srgbClr val="D9D9D9"/>
                    </a:solidFill>
                  </a:tcPr>
                </a:tc>
                <a:tc hMerge="1"/>
              </a:tr>
              <a:tr h="381000">
                <a:tc gridSpan="2">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hMerge="1"/>
              </a:tr>
              <a:tr h="381000">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7" name="Shape 197"/>
        <p:cNvGrpSpPr/>
        <p:nvPr/>
      </p:nvGrpSpPr>
      <p:grpSpPr>
        <a:xfrm>
          <a:off x="0" y="0"/>
          <a:ext cx="0" cy="0"/>
          <a:chOff x="0" y="0"/>
          <a:chExt cx="0" cy="0"/>
        </a:xfrm>
      </p:grpSpPr>
      <p:sp>
        <p:nvSpPr>
          <p:cNvPr id="198" name="Google Shape;198;p41"/>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300">
                <a:solidFill>
                  <a:schemeClr val="dk1"/>
                </a:solidFill>
                <a:latin typeface="Plus Jakarta Sans Medium"/>
                <a:ea typeface="Plus Jakarta Sans Medium"/>
                <a:cs typeface="Plus Jakarta Sans Medium"/>
                <a:sym typeface="Plus Jakarta Sans Medium"/>
              </a:rPr>
              <a:t>T</a:t>
            </a:r>
            <a:r>
              <a:rPr lang="en" sz="2200">
                <a:solidFill>
                  <a:schemeClr val="dk1"/>
                </a:solidFill>
                <a:latin typeface="Plus Jakarta Sans Medium"/>
                <a:ea typeface="Plus Jakarta Sans Medium"/>
                <a:cs typeface="Plus Jakarta Sans Medium"/>
                <a:sym typeface="Plus Jakarta Sans Medium"/>
              </a:rPr>
              <a:t>he First Women to Complete the Oregon Trail (Exemplar)</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99" name="Google Shape;199;p41"/>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0" name="Google Shape;200;p41"/>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01" name="Google Shape;201;p41"/>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2" name="Google Shape;202;p41"/>
          <p:cNvSpPr txBox="1"/>
          <p:nvPr/>
        </p:nvSpPr>
        <p:spPr>
          <a:xfrm>
            <a:off x="670050" y="11874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203" name="Google Shape;203;p41"/>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204" name="Google Shape;204;p41"/>
          <p:cNvGraphicFramePr/>
          <p:nvPr/>
        </p:nvGraphicFramePr>
        <p:xfrm>
          <a:off x="315750" y="2583825"/>
          <a:ext cx="3000000" cy="3000000"/>
        </p:xfrm>
        <a:graphic>
          <a:graphicData uri="http://schemas.openxmlformats.org/drawingml/2006/table">
            <a:tbl>
              <a:tblPr>
                <a:noFill/>
                <a:tableStyleId>{6D26F0A4-EA7D-4B23-BECD-BB654AF6AC5C}</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Video Transcript:</a:t>
                      </a:r>
                      <a:endParaRPr sz="1300">
                        <a:latin typeface="Halant"/>
                        <a:ea typeface="Halant"/>
                        <a:cs typeface="Halant"/>
                        <a:sym typeface="Halant"/>
                      </a:endParaRPr>
                    </a:p>
                    <a:p>
                      <a:pPr indent="0" lvl="0" marL="38100" marR="15240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1836, a group of missionaries left for what was billed as the promised land, Oregon. Marcus and Narcissa Whitman joined the party which followed the Oregon Trail. The old fur trading route started in western Missouri. Then stretched 2,500 miles to Oregon's fabled farmland. Today, that journey would cross five states. Before the Whitman party, no women or wagons had attempted the trip. No one thought they could make it over the steep south pass, the easiest route through the Rockies. But Narcissa Whitman pushed through. The frontier was now open to families. Soon wagon ruts on the Oregon Trail grew deeper. Tens of thousands of homesteaders began forging West including Amelia Knight. She left Iowa newly pregnant with her husband and seven children. They followed the Platte River, the source of drinking water and disease on the trail. In what's now Nebraska, the Knights looked for landmarks like jailhouse and courthouse rocks and Scottsbluff. Out here, they feared Indian attacks but the biggest killers were River crossings and gun accidents.</a:t>
                      </a:r>
                      <a:endParaRPr sz="1200">
                        <a:solidFill>
                          <a:schemeClr val="dk1"/>
                        </a:solidFill>
                        <a:latin typeface="Inter"/>
                        <a:ea typeface="Inter"/>
                        <a:cs typeface="Inter"/>
                        <a:sym typeface="Inter"/>
                      </a:endParaRPr>
                    </a:p>
                    <a:p>
                      <a:pPr indent="0" lvl="0" marL="38100" marR="15240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91425" marB="91425" marR="91425" marL="91425"/>
                </a:tc>
              </a:tr>
            </a:tbl>
          </a:graphicData>
        </a:graphic>
      </p:graphicFrame>
      <p:sp>
        <p:nvSpPr>
          <p:cNvPr id="205" name="Google Shape;205;p41"/>
          <p:cNvSpPr txBox="1"/>
          <p:nvPr/>
        </p:nvSpPr>
        <p:spPr>
          <a:xfrm>
            <a:off x="1700625" y="1575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206" name="Google Shape;206;p41"/>
          <p:cNvSpPr txBox="1"/>
          <p:nvPr/>
        </p:nvSpPr>
        <p:spPr>
          <a:xfrm>
            <a:off x="435675" y="5452663"/>
            <a:ext cx="6918300" cy="2493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rgbClr val="000000"/>
                </a:solidFill>
                <a:latin typeface="Halant"/>
                <a:ea typeface="Halant"/>
                <a:cs typeface="Halant"/>
                <a:sym typeface="Halant"/>
              </a:rPr>
              <a:t>Questions:</a:t>
            </a:r>
            <a:endParaRPr b="1" sz="13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How do you think Narcissa Whitman’s journey may have changed the way people viewed westward expansion?</a:t>
            </a:r>
            <a:endParaRPr sz="1200">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Narcissa's journey showed that women and families could survive the tough trip west. It probably encouraged more people to move west because they believed if she could do it, they could too. It helped people see the frontier not just as a place for men or fur traders, but as a new home for families.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settlers like the Knight family have risked such a dangerous journey to move west?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Settlers were likely hoping for a better life, such as owning farmland in Oregon. Even though it was dangerous, they might have believed the reward was worth the risk. The promise of land, opportunity, and a fresh start was a big motivation during westward expansion.</a:t>
            </a:r>
            <a:endParaRPr sz="1200">
              <a:solidFill>
                <a:srgbClr val="000000"/>
              </a:solidFill>
              <a:highlight>
                <a:srgbClr val="E95C3D"/>
              </a:highlight>
              <a:latin typeface="Inter"/>
              <a:ea typeface="Inter"/>
              <a:cs typeface="Inter"/>
              <a:sym typeface="Inter"/>
            </a:endParaRPr>
          </a:p>
        </p:txBody>
      </p:sp>
      <p:pic>
        <p:nvPicPr>
          <p:cNvPr id="207" name="Google Shape;207;p41" title="Context@2x transparent.png"/>
          <p:cNvPicPr preferRelativeResize="0"/>
          <p:nvPr/>
        </p:nvPicPr>
        <p:blipFill rotWithShape="1">
          <a:blip r:embed="rId6">
            <a:alphaModFix/>
          </a:blip>
          <a:srcRect b="0" l="0" r="0" t="0"/>
          <a:stretch/>
        </p:blipFill>
        <p:spPr>
          <a:xfrm>
            <a:off x="670051" y="1610089"/>
            <a:ext cx="822875" cy="822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1" name="Shape 211"/>
        <p:cNvGrpSpPr/>
        <p:nvPr/>
      </p:nvGrpSpPr>
      <p:grpSpPr>
        <a:xfrm>
          <a:off x="0" y="0"/>
          <a:ext cx="0" cy="0"/>
          <a:chOff x="0" y="0"/>
          <a:chExt cx="0" cy="0"/>
        </a:xfrm>
      </p:grpSpPr>
      <p:sp>
        <p:nvSpPr>
          <p:cNvPr id="212" name="Google Shape;212;p42"/>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Women on the Trail: Source One (Exemplar)</a:t>
            </a:r>
            <a:endParaRPr sz="1900">
              <a:solidFill>
                <a:schemeClr val="dk1"/>
              </a:solidFill>
              <a:latin typeface="Halant"/>
              <a:ea typeface="Halant"/>
              <a:cs typeface="Halant"/>
              <a:sym typeface="Halant"/>
            </a:endParaRPr>
          </a:p>
        </p:txBody>
      </p:sp>
      <p:pic>
        <p:nvPicPr>
          <p:cNvPr id="213" name="Google Shape;213;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4" name="Google Shape;214;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5" name="Google Shape;215;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6" name="Google Shape;216;p42"/>
          <p:cNvPicPr preferRelativeResize="0"/>
          <p:nvPr/>
        </p:nvPicPr>
        <p:blipFill>
          <a:blip r:embed="rId4">
            <a:alphaModFix/>
          </a:blip>
          <a:stretch>
            <a:fillRect/>
          </a:stretch>
        </p:blipFill>
        <p:spPr>
          <a:xfrm>
            <a:off x="226481" y="152922"/>
            <a:ext cx="816414" cy="338543"/>
          </a:xfrm>
          <a:prstGeom prst="rect">
            <a:avLst/>
          </a:prstGeom>
          <a:noFill/>
          <a:ln>
            <a:noFill/>
          </a:ln>
        </p:spPr>
      </p:pic>
      <p:sp>
        <p:nvSpPr>
          <p:cNvPr id="217" name="Google Shape;217;p42"/>
          <p:cNvSpPr txBox="1"/>
          <p:nvPr/>
        </p:nvSpPr>
        <p:spPr>
          <a:xfrm>
            <a:off x="594300" y="807688"/>
            <a:ext cx="6583800" cy="794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Read the assigned source and fill out the graphic organizer and questions below. Be prepared to share out in an Inside/Outside circle activity about these sources.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18" name="Google Shape;218;p42"/>
          <p:cNvSpPr txBox="1"/>
          <p:nvPr/>
        </p:nvSpPr>
        <p:spPr>
          <a:xfrm>
            <a:off x="1302450" y="1470100"/>
            <a:ext cx="5167500" cy="570600"/>
          </a:xfrm>
          <a:prstGeom prst="rect">
            <a:avLst/>
          </a:prstGeom>
          <a:no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2000">
                <a:solidFill>
                  <a:schemeClr val="dk1"/>
                </a:solidFill>
                <a:latin typeface="Inter"/>
                <a:ea typeface="Inter"/>
                <a:cs typeface="Inter"/>
                <a:sym typeface="Inter"/>
              </a:rPr>
              <a:t>Sweet Freedom’s Plains</a:t>
            </a:r>
            <a:r>
              <a:rPr b="1" lang="en" sz="2000">
                <a:solidFill>
                  <a:schemeClr val="dk1"/>
                </a:solidFill>
                <a:latin typeface="Inter"/>
                <a:ea typeface="Inter"/>
                <a:cs typeface="Inter"/>
                <a:sym typeface="Inter"/>
              </a:rPr>
              <a:t> (2016)</a:t>
            </a:r>
            <a:endParaRPr b="1" sz="2000">
              <a:solidFill>
                <a:schemeClr val="dk1"/>
              </a:solidFill>
              <a:latin typeface="Inter"/>
              <a:ea typeface="Inter"/>
              <a:cs typeface="Inter"/>
              <a:sym typeface="Inter"/>
            </a:endParaRPr>
          </a:p>
        </p:txBody>
      </p:sp>
      <p:sp>
        <p:nvSpPr>
          <p:cNvPr id="219" name="Google Shape;219;p42"/>
          <p:cNvSpPr txBox="1"/>
          <p:nvPr/>
        </p:nvSpPr>
        <p:spPr>
          <a:xfrm>
            <a:off x="29132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mental health and emotional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text says that enslaved overlanders may have held on to the “thought that he or she might someday gain freedom at the end of the trail.” The journey was described as separated from families and loved ones. These show emotional hardship from separation and the burden of uncertainty, hope, and fear.</a:t>
            </a:r>
            <a:endParaRPr b="1" sz="1200">
              <a:solidFill>
                <a:srgbClr val="E95C3D"/>
              </a:solidFill>
              <a:latin typeface="Inter"/>
              <a:ea typeface="Inter"/>
              <a:cs typeface="Inter"/>
              <a:sym typeface="Inter"/>
            </a:endParaRPr>
          </a:p>
        </p:txBody>
      </p:sp>
      <p:sp>
        <p:nvSpPr>
          <p:cNvPr id="220" name="Google Shape;220;p42"/>
          <p:cNvSpPr txBox="1"/>
          <p:nvPr/>
        </p:nvSpPr>
        <p:spPr>
          <a:xfrm>
            <a:off x="5282500" y="2253100"/>
            <a:ext cx="20280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were the geographic and technology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It mentions travel across “mountains and desert” and describes the journey as “1,100 miles.” It also refers to “leading a team of oxen” and “herding cattle” rather than using faster or more advanced transportation. This suggests geographic obstacles (mountains, deserts) and limited technology (oxen, walking).</a:t>
            </a:r>
            <a:endParaRPr b="1" sz="1200">
              <a:solidFill>
                <a:srgbClr val="E95C3D"/>
              </a:solidFill>
              <a:latin typeface="Inter"/>
              <a:ea typeface="Inter"/>
              <a:cs typeface="Inter"/>
              <a:sym typeface="Inter"/>
            </a:endParaRPr>
          </a:p>
        </p:txBody>
      </p:sp>
      <p:sp>
        <p:nvSpPr>
          <p:cNvPr id="221" name="Google Shape;221;p42"/>
          <p:cNvSpPr txBox="1"/>
          <p:nvPr/>
        </p:nvSpPr>
        <p:spPr>
          <a:xfrm>
            <a:off x="594300" y="2253100"/>
            <a:ext cx="1977600" cy="3642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Inter"/>
                <a:ea typeface="Inter"/>
                <a:cs typeface="Inter"/>
                <a:sym typeface="Inter"/>
              </a:rPr>
              <a:t>What were the physical health and safety challenges of life on the trail?</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Elizabeth walked the entire 1,100-mile journey and helped herd cattle. She drove two yokes of oxen and traveled across “mountains and desert.”  These details suggest physical exhaustion, long distances, and difficult terrain were major physical challenges.</a:t>
            </a:r>
            <a:endParaRPr b="1" sz="1200">
              <a:solidFill>
                <a:srgbClr val="E95C3D"/>
              </a:solidFill>
              <a:latin typeface="Inter"/>
              <a:ea typeface="Inter"/>
              <a:cs typeface="Inter"/>
              <a:sym typeface="Inter"/>
            </a:endParaRPr>
          </a:p>
        </p:txBody>
      </p:sp>
      <p:cxnSp>
        <p:nvCxnSpPr>
          <p:cNvPr id="222" name="Google Shape;222;p42"/>
          <p:cNvCxnSpPr/>
          <p:nvPr/>
        </p:nvCxnSpPr>
        <p:spPr>
          <a:xfrm>
            <a:off x="15579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3" name="Google Shape;223;p42"/>
          <p:cNvSpPr txBox="1"/>
          <p:nvPr/>
        </p:nvSpPr>
        <p:spPr>
          <a:xfrm>
            <a:off x="670100" y="8851300"/>
            <a:ext cx="6432300" cy="418200"/>
          </a:xfrm>
          <a:prstGeom prst="rect">
            <a:avLst/>
          </a:prstGeom>
          <a:solidFill>
            <a:srgbClr val="EFEFEF"/>
          </a:solidFill>
          <a:ln>
            <a:noFill/>
          </a:ln>
        </p:spPr>
        <p:txBody>
          <a:bodyPr anchorCtr="0" anchor="t" bIns="109725" lIns="109725" spcFirstLastPara="1" rIns="109725" wrap="square" tIns="109725">
            <a:normAutofit/>
          </a:bodyPr>
          <a:lstStyle/>
          <a:p>
            <a:pPr indent="0" lvl="0" marL="0" rtl="0" algn="l">
              <a:spcBef>
                <a:spcPts val="0"/>
              </a:spcBef>
              <a:spcAft>
                <a:spcPts val="0"/>
              </a:spcAft>
              <a:buNone/>
            </a:pPr>
            <a:r>
              <a:rPr lang="en" sz="1200">
                <a:latin typeface="Inter SemiBold"/>
                <a:ea typeface="Inter SemiBold"/>
                <a:cs typeface="Inter SemiBold"/>
                <a:sym typeface="Inter SemiBold"/>
              </a:rPr>
              <a:t>Historical Thinking Skill: Evaluating Evidence &amp; Perspective</a:t>
            </a:r>
            <a:endParaRPr sz="1200">
              <a:latin typeface="Inter"/>
              <a:ea typeface="Inter"/>
              <a:cs typeface="Inter"/>
              <a:sym typeface="Inter"/>
            </a:endParaRPr>
          </a:p>
        </p:txBody>
      </p:sp>
      <p:cxnSp>
        <p:nvCxnSpPr>
          <p:cNvPr id="224" name="Google Shape;224;p42"/>
          <p:cNvCxnSpPr/>
          <p:nvPr/>
        </p:nvCxnSpPr>
        <p:spPr>
          <a:xfrm>
            <a:off x="3928550" y="2040700"/>
            <a:ext cx="0" cy="212400"/>
          </a:xfrm>
          <a:prstGeom prst="straightConnector1">
            <a:avLst/>
          </a:prstGeom>
          <a:noFill/>
          <a:ln cap="flat" cmpd="sng" w="9525">
            <a:solidFill>
              <a:schemeClr val="dk2"/>
            </a:solidFill>
            <a:prstDash val="solid"/>
            <a:round/>
            <a:headEnd len="med" w="med" type="none"/>
            <a:tailEnd len="med" w="med" type="none"/>
          </a:ln>
        </p:spPr>
      </p:cxnSp>
      <p:cxnSp>
        <p:nvCxnSpPr>
          <p:cNvPr id="225" name="Google Shape;225;p42"/>
          <p:cNvCxnSpPr/>
          <p:nvPr/>
        </p:nvCxnSpPr>
        <p:spPr>
          <a:xfrm>
            <a:off x="6296500" y="2040700"/>
            <a:ext cx="0" cy="212400"/>
          </a:xfrm>
          <a:prstGeom prst="straightConnector1">
            <a:avLst/>
          </a:prstGeom>
          <a:noFill/>
          <a:ln cap="flat" cmpd="sng" w="9525">
            <a:solidFill>
              <a:schemeClr val="dk2"/>
            </a:solidFill>
            <a:prstDash val="solid"/>
            <a:round/>
            <a:headEnd len="med" w="med" type="none"/>
            <a:tailEnd len="med" w="med" type="none"/>
          </a:ln>
        </p:spPr>
      </p:cxnSp>
      <p:sp>
        <p:nvSpPr>
          <p:cNvPr id="226" name="Google Shape;226;p42"/>
          <p:cNvSpPr txBox="1"/>
          <p:nvPr/>
        </p:nvSpPr>
        <p:spPr>
          <a:xfrm>
            <a:off x="584600" y="5907925"/>
            <a:ext cx="6726000" cy="33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Reflection &amp; Analysis:</a:t>
            </a:r>
            <a:endParaRPr b="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might it be important to consider that this is a secondary source written by a historian, rather than a primary source from Elizabeth Flake herself?</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means we are not hearing Elizabeth Flake’s own words which means some details about her feelings or experiences may be inferred. Since primary sources from African American women in the West are rare, historians like Moore had to piece together her story from public records and other documents.</a:t>
            </a:r>
            <a:endParaRPr b="1" sz="1200">
              <a:solidFill>
                <a:srgbClr val="E95C3D"/>
              </a:solidFill>
              <a:latin typeface="Inter"/>
              <a:ea typeface="Inter"/>
              <a:cs typeface="Inter"/>
              <a:sym typeface="Inter"/>
            </a:endParaRPr>
          </a:p>
          <a:p>
            <a:pPr indent="0" lvl="0" marL="45720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Elizabeth Flakes life suggest about the resilience of African </a:t>
            </a:r>
            <a:r>
              <a:rPr lang="en" sz="1200">
                <a:solidFill>
                  <a:schemeClr val="dk1"/>
                </a:solidFill>
                <a:latin typeface="Inter"/>
                <a:ea typeface="Inter"/>
                <a:cs typeface="Inter"/>
                <a:sym typeface="Inter"/>
              </a:rPr>
              <a:t>American</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communities</a:t>
            </a:r>
            <a:r>
              <a:rPr lang="en" sz="1200">
                <a:solidFill>
                  <a:schemeClr val="dk1"/>
                </a:solidFill>
                <a:latin typeface="Inter"/>
                <a:ea typeface="Inter"/>
                <a:cs typeface="Inter"/>
                <a:sym typeface="Inter"/>
              </a:rPr>
              <a:t> in the West?</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shows that African American communities in the West were strong, determined, and able to build meaningful lives despite facing racism and hardship. She and her husband became respected leaders, showing how Black families worked together, found opportunity, and stood up for freedom and equality in the West. </a:t>
            </a: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0" name="Shape 230"/>
        <p:cNvGrpSpPr/>
        <p:nvPr/>
      </p:nvGrpSpPr>
      <p:grpSpPr>
        <a:xfrm>
          <a:off x="0" y="0"/>
          <a:ext cx="0" cy="0"/>
          <a:chOff x="0" y="0"/>
          <a:chExt cx="0" cy="0"/>
        </a:xfrm>
      </p:grpSpPr>
      <p:pic>
        <p:nvPicPr>
          <p:cNvPr id="231" name="Google Shape;231;p43"/>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32" name="Google Shape;232;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3" name="Google Shape;233;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34" name="Google Shape;234;p43"/>
          <p:cNvSpPr txBox="1"/>
          <p:nvPr/>
        </p:nvSpPr>
        <p:spPr>
          <a:xfrm>
            <a:off x="455250" y="795075"/>
            <a:ext cx="6862200" cy="585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sources. Include specific evidence and explain the perspective.</a:t>
            </a:r>
            <a:endParaRPr sz="1400">
              <a:latin typeface="Halant"/>
              <a:ea typeface="Halant"/>
              <a:cs typeface="Halant"/>
              <a:sym typeface="Halant"/>
            </a:endParaRPr>
          </a:p>
        </p:txBody>
      </p:sp>
      <p:sp>
        <p:nvSpPr>
          <p:cNvPr id="235" name="Google Shape;235;p43"/>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Evidence </a:t>
            </a:r>
            <a:r>
              <a:rPr lang="en" sz="1400">
                <a:solidFill>
                  <a:schemeClr val="dk1"/>
                </a:solidFill>
                <a:latin typeface="Halant"/>
                <a:ea typeface="Halant"/>
                <a:cs typeface="Halant"/>
                <a:sym typeface="Halant"/>
              </a:rPr>
              <a:t>&amp; Perspective</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Women on the Trail (Exemplar)</a:t>
            </a:r>
            <a:endParaRPr sz="1900">
              <a:solidFill>
                <a:schemeClr val="dk1"/>
              </a:solidFill>
              <a:latin typeface="Plus Jakarta Sans"/>
              <a:ea typeface="Plus Jakarta Sans"/>
              <a:cs typeface="Plus Jakarta Sans"/>
              <a:sym typeface="Plus Jakarta Sans"/>
            </a:endParaRPr>
          </a:p>
        </p:txBody>
      </p:sp>
      <p:pic>
        <p:nvPicPr>
          <p:cNvPr id="236" name="Google Shape;236;p43"/>
          <p:cNvPicPr preferRelativeResize="0"/>
          <p:nvPr/>
        </p:nvPicPr>
        <p:blipFill>
          <a:blip r:embed="rId4">
            <a:alphaModFix/>
          </a:blip>
          <a:stretch>
            <a:fillRect/>
          </a:stretch>
        </p:blipFill>
        <p:spPr>
          <a:xfrm>
            <a:off x="216272" y="154797"/>
            <a:ext cx="1041739" cy="431978"/>
          </a:xfrm>
          <a:prstGeom prst="rect">
            <a:avLst/>
          </a:prstGeom>
          <a:noFill/>
          <a:ln>
            <a:noFill/>
          </a:ln>
        </p:spPr>
      </p:pic>
      <p:graphicFrame>
        <p:nvGraphicFramePr>
          <p:cNvPr id="237" name="Google Shape;237;p43"/>
          <p:cNvGraphicFramePr/>
          <p:nvPr/>
        </p:nvGraphicFramePr>
        <p:xfrm>
          <a:off x="952650" y="1532475"/>
          <a:ext cx="3000000" cy="3000000"/>
        </p:xfrm>
        <a:graphic>
          <a:graphicData uri="http://schemas.openxmlformats.org/drawingml/2006/table">
            <a:tbl>
              <a:tblPr>
                <a:noFill/>
                <a:tableStyleId>{6D26F0A4-EA7D-4B23-BECD-BB654AF6AC5C}</a:tableStyleId>
              </a:tblPr>
              <a:tblGrid>
                <a:gridCol w="2933700"/>
                <a:gridCol w="2933700"/>
              </a:tblGrid>
              <a:tr h="381000">
                <a:tc gridSpan="2">
                  <a:txBody>
                    <a:bodyPr/>
                    <a:lstStyle/>
                    <a:p>
                      <a:pPr indent="0" lvl="0" marL="0" rtl="0" algn="l">
                        <a:spcBef>
                          <a:spcPts val="0"/>
                        </a:spcBef>
                        <a:spcAft>
                          <a:spcPts val="0"/>
                        </a:spcAft>
                        <a:buNone/>
                      </a:pPr>
                      <a:r>
                        <a:rPr b="1" lang="en" sz="1200">
                          <a:latin typeface="Inter"/>
                          <a:ea typeface="Inter"/>
                          <a:cs typeface="Inter"/>
                          <a:sym typeface="Inter"/>
                        </a:rPr>
                        <a:t>Your Source: Elizabeth Flake</a:t>
                      </a:r>
                      <a:endParaRPr b="1" sz="1200">
                        <a:latin typeface="Inter"/>
                        <a:ea typeface="Inter"/>
                        <a:cs typeface="Inter"/>
                        <a:sym typeface="Inter"/>
                      </a:endParaRPr>
                    </a:p>
                  </a:txBody>
                  <a:tcPr marT="91425" marB="91425" marR="91425" marL="91425">
                    <a:solidFill>
                      <a:srgbClr val="D9D9D9"/>
                    </a:solidFill>
                  </a:tcPr>
                </a:tc>
                <a:tc hMerge="1"/>
              </a:tr>
              <a:tr h="381000">
                <a:tc gridSpan="2">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Drove oxen, walked 1,100 miles, became a free woman, led in her community.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African American woman; shows strength, endurance, and the pursuit of freedom during westward expansion.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latin typeface="Inter"/>
                        <a:ea typeface="Inter"/>
                        <a:cs typeface="Inter"/>
                        <a:sym typeface="Inter"/>
                      </a:endParaRPr>
                    </a:p>
                  </a:txBody>
                  <a:tcPr marT="91425" marB="91425" marR="91425" marL="91425"/>
                </a:tc>
                <a:tc hMerge="1"/>
              </a:tr>
              <a:tr h="381000">
                <a:tc>
                  <a:txBody>
                    <a:bodyPr/>
                    <a:lstStyle/>
                    <a:p>
                      <a:pPr indent="0" lvl="0" marL="0" rtl="0" algn="l">
                        <a:spcBef>
                          <a:spcPts val="0"/>
                        </a:spcBef>
                        <a:spcAft>
                          <a:spcPts val="0"/>
                        </a:spcAft>
                        <a:buNone/>
                      </a:pPr>
                      <a:r>
                        <a:rPr b="1" lang="en" sz="1200">
                          <a:latin typeface="Inter"/>
                          <a:ea typeface="Inter"/>
                          <a:cs typeface="Inter"/>
                          <a:sym typeface="Inter"/>
                        </a:rPr>
                        <a:t>Source: Catherine Haun</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Harriet Scott Palmer</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Survived cholera outbreaks, snakebites, and harsh travel; found joy in small moments.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White pioneer woman; shows women were caretakers, workers, and sources of emotional strength.</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Nearly smothered in a wagon; lost her younger brother; walked through desert terrain.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Child’s memory as a white settler; shows the dangers of the trail and emotional pain of loss.</a:t>
                      </a:r>
                      <a:endParaRPr b="1" sz="1200">
                        <a:solidFill>
                          <a:srgbClr val="E95C3D"/>
                        </a:solidFill>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200">
                          <a:latin typeface="Inter"/>
                          <a:ea typeface="Inter"/>
                          <a:cs typeface="Inter"/>
                          <a:sym typeface="Inter"/>
                        </a:rPr>
                        <a:t>Source: Luzena Stanley Wilson</a:t>
                      </a:r>
                      <a:endParaRPr b="1" sz="1200">
                        <a:latin typeface="Inter"/>
                        <a:ea typeface="Inter"/>
                        <a:cs typeface="Inter"/>
                        <a:sym typeface="Inter"/>
                      </a:endParaRPr>
                    </a:p>
                  </a:txBody>
                  <a:tcPr marT="91425" marB="91425" marR="91425" marL="91425">
                    <a:solidFill>
                      <a:srgbClr val="D9D9D9"/>
                    </a:solidFill>
                  </a:tcPr>
                </a:tc>
                <a:tc>
                  <a:txBody>
                    <a:bodyPr/>
                    <a:lstStyle/>
                    <a:p>
                      <a:pPr indent="0" lvl="0" marL="0" rtl="0" algn="l">
                        <a:spcBef>
                          <a:spcPts val="0"/>
                        </a:spcBef>
                        <a:spcAft>
                          <a:spcPts val="0"/>
                        </a:spcAft>
                        <a:buNone/>
                      </a:pPr>
                      <a:r>
                        <a:rPr b="1" lang="en" sz="1200">
                          <a:latin typeface="Inter"/>
                          <a:ea typeface="Inter"/>
                          <a:cs typeface="Inter"/>
                          <a:sym typeface="Inter"/>
                        </a:rPr>
                        <a:t>Source: Sarah Winnemucca Hopkins</a:t>
                      </a:r>
                      <a:endParaRPr b="1" sz="1200">
                        <a:latin typeface="Inter"/>
                        <a:ea typeface="Inter"/>
                        <a:cs typeface="Inter"/>
                        <a:sym typeface="Inter"/>
                      </a:endParaRPr>
                    </a:p>
                  </a:txBody>
                  <a:tcPr marT="91425" marB="91425" marR="91425" marL="91425">
                    <a:solidFill>
                      <a:srgbClr val="D9D9D9"/>
                    </a:solidFill>
                  </a:tcPr>
                </a:tc>
              </a:tr>
              <a:tr h="3810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Crossed desert, worked long hours, ran a hotel, watched people lose everything to mining.</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White woman business owner; shows adaptability, hard work, and emotional exhaustion.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Buried alive by her mother to escape white violence; supplies burned; trauma described vividly.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Northern Paiute woman; shows the terror, betrayal, and survival Native women endured.</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